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6" r:id="rId3"/>
    <p:sldId id="319" r:id="rId4"/>
    <p:sldId id="325" r:id="rId5"/>
    <p:sldId id="324" r:id="rId6"/>
    <p:sldId id="322" r:id="rId7"/>
    <p:sldId id="314" r:id="rId8"/>
    <p:sldId id="320" r:id="rId9"/>
    <p:sldId id="316" r:id="rId10"/>
    <p:sldId id="317" r:id="rId11"/>
    <p:sldId id="289" r:id="rId12"/>
  </p:sldIdLst>
  <p:sldSz cx="9144000" cy="5143500" type="screen16x9"/>
  <p:notesSz cx="6858000" cy="9144000"/>
  <p:defaultTextStyle>
    <a:defPPr>
      <a:defRPr lang="en-US"/>
    </a:defPPr>
    <a:lvl1pPr marL="0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9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8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7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3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97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56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15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74" algn="l" defTabSz="9143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66"/>
    <a:srgbClr val="FFFF66"/>
    <a:srgbClr val="00FFCC"/>
    <a:srgbClr val="66FF99"/>
    <a:srgbClr val="FFA001"/>
    <a:srgbClr val="FF00FF"/>
    <a:srgbClr val="CC0066"/>
    <a:srgbClr val="6E4019"/>
    <a:srgbClr val="FFFFCC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38" autoAdjust="0"/>
  </p:normalViewPr>
  <p:slideViewPr>
    <p:cSldViewPr>
      <p:cViewPr varScale="1">
        <p:scale>
          <a:sx n="109" d="100"/>
          <a:sy n="109" d="100"/>
        </p:scale>
        <p:origin x="-235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9BA32-1066-4DB1-BDBB-24172BC47326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5E53-E53D-44C1-B266-6753EB9C034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3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BAAE0-E417-4769-A676-AC53F449E990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2EE1-EC90-426B-BC47-A5B5C2BBFD6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4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92EE1-EC90-426B-BC47-A5B5C2BBFD6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5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2627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4310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42950"/>
            <a:ext cx="8229600" cy="39433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4803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4803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822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4350"/>
            <a:ext cx="9144000" cy="4629150"/>
          </a:xfrm>
        </p:spPr>
        <p:txBody>
          <a:bodyPr/>
          <a:lstStyle>
            <a:lvl1pPr>
              <a:spcBef>
                <a:spcPts val="0"/>
              </a:spcBef>
              <a:defRPr sz="3200"/>
            </a:lvl1pPr>
            <a:lvl2pPr>
              <a:spcBef>
                <a:spcPts val="200"/>
              </a:spcBef>
              <a:defRPr sz="2800"/>
            </a:lvl2pPr>
            <a:lvl3pPr>
              <a:spcBef>
                <a:spcPts val="0"/>
              </a:spcBef>
              <a:defRPr sz="2400"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85800"/>
            <a:ext cx="4038600" cy="40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038600" cy="4000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267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4040188" cy="945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685800"/>
            <a:ext cx="4041775" cy="94535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9" indent="0">
              <a:buNone/>
              <a:defRPr sz="2000" b="1"/>
            </a:lvl2pPr>
            <a:lvl3pPr marL="914318" indent="0">
              <a:buNone/>
              <a:defRPr sz="1800" b="1"/>
            </a:lvl3pPr>
            <a:lvl4pPr marL="1371477" indent="0">
              <a:buNone/>
              <a:defRPr sz="1600" b="1"/>
            </a:lvl4pPr>
            <a:lvl5pPr marL="1828637" indent="0">
              <a:buNone/>
              <a:defRPr sz="1600" b="1"/>
            </a:lvl5pPr>
            <a:lvl6pPr marL="2285797" indent="0">
              <a:buNone/>
              <a:defRPr sz="1600" b="1"/>
            </a:lvl6pPr>
            <a:lvl7pPr marL="2742956" indent="0">
              <a:buNone/>
              <a:defRPr sz="1600" b="1"/>
            </a:lvl7pPr>
            <a:lvl8pPr marL="3200115" indent="0">
              <a:buNone/>
              <a:defRPr sz="1600" b="1"/>
            </a:lvl8pPr>
            <a:lvl9pPr marL="36572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48151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609974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59" indent="0">
              <a:buNone/>
              <a:defRPr sz="2800"/>
            </a:lvl2pPr>
            <a:lvl3pPr marL="914318" indent="0">
              <a:buNone/>
              <a:defRPr sz="2400"/>
            </a:lvl3pPr>
            <a:lvl4pPr marL="1371477" indent="0">
              <a:buNone/>
              <a:defRPr sz="2000"/>
            </a:lvl4pPr>
            <a:lvl5pPr marL="1828637" indent="0">
              <a:buNone/>
              <a:defRPr sz="2000"/>
            </a:lvl5pPr>
            <a:lvl6pPr marL="2285797" indent="0">
              <a:buNone/>
              <a:defRPr sz="2000"/>
            </a:lvl6pPr>
            <a:lvl7pPr marL="2742956" indent="0">
              <a:buNone/>
              <a:defRPr sz="2000"/>
            </a:lvl7pPr>
            <a:lvl8pPr marL="3200115" indent="0">
              <a:buNone/>
              <a:defRPr sz="2000"/>
            </a:lvl8pPr>
            <a:lvl9pPr marL="3657274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59" indent="0">
              <a:buNone/>
              <a:defRPr sz="1200"/>
            </a:lvl2pPr>
            <a:lvl3pPr marL="914318" indent="0">
              <a:buNone/>
              <a:defRPr sz="1000"/>
            </a:lvl3pPr>
            <a:lvl4pPr marL="1371477" indent="0">
              <a:buNone/>
              <a:defRPr sz="900"/>
            </a:lvl4pPr>
            <a:lvl5pPr marL="1828637" indent="0">
              <a:buNone/>
              <a:defRPr sz="900"/>
            </a:lvl5pPr>
            <a:lvl6pPr marL="2285797" indent="0">
              <a:buNone/>
              <a:defRPr sz="900"/>
            </a:lvl6pPr>
            <a:lvl7pPr marL="2742956" indent="0">
              <a:buNone/>
              <a:defRPr sz="900"/>
            </a:lvl7pPr>
            <a:lvl8pPr marL="3200115" indent="0">
              <a:buNone/>
              <a:defRPr sz="900"/>
            </a:lvl8pPr>
            <a:lvl9pPr marL="36572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0"/>
            <a:ext cx="8229600" cy="3943350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DF85-5102-483E-A1BB-B3F8368E0DB4}" type="datetimeFigureOut">
              <a:rPr lang="en-US" smtClean="0"/>
              <a:pPr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2573-55C1-4F8E-942C-3EA0B3A5EE9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318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0" indent="-342870" algn="l" defTabSz="914318" rtl="0" eaLnBrk="1" latinLnBrk="0" hangingPunct="1">
        <a:spcBef>
          <a:spcPts val="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3" indent="-285724" algn="l" defTabSz="914318" rtl="0" eaLnBrk="1" latinLnBrk="0" hangingPunct="1">
        <a:spcBef>
          <a:spcPts val="2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98" indent="-228580" algn="l" defTabSz="914318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57" indent="-228580" algn="l" defTabSz="914318" rtl="0" eaLnBrk="1" latinLnBrk="0" hangingPunct="1">
        <a:spcBef>
          <a:spcPts val="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17" indent="-228580" algn="l" defTabSz="914318" rtl="0" eaLnBrk="1" latinLnBrk="0" hangingPunct="1">
        <a:spcBef>
          <a:spcPts val="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76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5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4" indent="-228580" algn="l" defTabSz="91431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7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5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Image Quality </a:t>
            </a:r>
            <a:r>
              <a:rPr lang="en-US" dirty="0" smtClean="0">
                <a:solidFill>
                  <a:srgbClr val="FFFFFF"/>
                </a:solidFill>
              </a:rPr>
              <a:t>from </a:t>
            </a:r>
            <a:r>
              <a:rPr lang="en-US" dirty="0">
                <a:solidFill>
                  <a:srgbClr val="FFFFFF"/>
                </a:solidFill>
              </a:rPr>
              <a:t>surveillance footage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Margaret</a:t>
            </a:r>
            <a:r>
              <a:rPr lang="en-US" dirty="0" smtClean="0"/>
              <a:t> </a:t>
            </a:r>
            <a:r>
              <a:rPr lang="en-US" dirty="0" smtClean="0"/>
              <a:t>Pinson, NTIA/ITS</a:t>
            </a:r>
            <a:endParaRPr lang="en-US" dirty="0"/>
          </a:p>
        </p:txBody>
      </p:sp>
      <p:pic>
        <p:nvPicPr>
          <p:cNvPr id="5" name="Picture 2" descr="C:\Users\margaret\Documents\2015_projects\presentations\20284676652_aeb9eafd48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839" y="194336"/>
            <a:ext cx="577832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71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Proposal to Extend VIME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Photos from surveillance video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QCIF to 2 MP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New impairments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Fish eye lens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Video compression artifacts</a:t>
            </a:r>
          </a:p>
          <a:p>
            <a:pPr lvl="1"/>
            <a:r>
              <a:rPr lang="en-US" dirty="0">
                <a:solidFill>
                  <a:srgbClr val="FFFFFF"/>
                </a:solidFill>
              </a:rPr>
              <a:t>Video to photo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Recompression from export</a:t>
            </a:r>
          </a:p>
          <a:p>
            <a:r>
              <a:rPr lang="en-US" dirty="0" err="1" smtClean="0">
                <a:solidFill>
                  <a:srgbClr val="FFFFFF"/>
                </a:solidFill>
              </a:rPr>
              <a:t>QoE</a:t>
            </a:r>
            <a:r>
              <a:rPr lang="en-US" smtClean="0">
                <a:solidFill>
                  <a:srgbClr val="FFFFFF"/>
                </a:solidFill>
              </a:rPr>
              <a:t> issues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pPr lvl="1"/>
            <a:endParaRPr lang="en-US" dirty="0" smtClean="0">
              <a:solidFill>
                <a:srgbClr val="FFFF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margaret\AppData\Local\Microsoft\Windows\Temporary Internet Files\Content.Outlook\G1AMJ3CY\Suspects_18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659" y="1670894"/>
            <a:ext cx="3856511" cy="2743200"/>
          </a:xfrm>
          <a:prstGeom prst="rect">
            <a:avLst/>
          </a:prstGeom>
          <a:noFill/>
          <a:ln w="38100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437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Evidence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margaret\AppData\Local\Temp\20085330243_7d0b97a1a4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123" y="895488"/>
            <a:ext cx="3657600" cy="27432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argaret\Documents\2015_projects\presentations\20519529769_c4bbba1fd4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6317" y="89548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846317" y="3863288"/>
            <a:ext cx="3657600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Useless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0123" y="3863288"/>
            <a:ext cx="3748999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Valuable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40123" y="4400531"/>
            <a:ext cx="7863794" cy="742970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All photos were provided by first responders. </a:t>
            </a:r>
          </a:p>
          <a:p>
            <a:r>
              <a:rPr lang="en-US" sz="2400" dirty="0" smtClean="0"/>
              <a:t>These actual photos show recent cases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96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How do we avoid …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margaret\AppData\Local\Temp\20518279618_49cbb95287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9" y="651531"/>
            <a:ext cx="7640320" cy="4297680"/>
          </a:xfrm>
          <a:prstGeom prst="rect">
            <a:avLst/>
          </a:prstGeom>
          <a:noFill/>
          <a:ln w="38100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avoid …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C:\Users\margaret\Documents\2015_projects\presentations\20083699574_095939b0ef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06880" y="651531"/>
            <a:ext cx="5730240" cy="429768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C:\Users\margaret\Documents\2015_projects\presentations\20083699574_095939b0ef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536" y="1261131"/>
            <a:ext cx="1621536" cy="12161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tx1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8312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Surveillance systems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95174" y="4198564"/>
            <a:ext cx="4093288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Useless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82928" y="4198564"/>
            <a:ext cx="4448247" cy="479822"/>
          </a:xfrm>
          <a:prstGeom prst="rect">
            <a:avLst/>
          </a:prstGeom>
        </p:spPr>
        <p:txBody>
          <a:bodyPr vert="horz" lIns="91432" tIns="45716" rIns="91432" bIns="45716" rtlCol="0" anchor="ctr">
            <a:noAutofit/>
          </a:bodyPr>
          <a:lstStyle>
            <a:lvl1pPr algn="ctr" defTabSz="91431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Valuable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margaret\AppData\Local\Microsoft\Windows\Temporary Internet Files\Content.Outlook\G1AMJ3CY\08-23-2015-055150 (DLS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5542" y="758220"/>
            <a:ext cx="4112553" cy="32004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garet\AppData\Local\Microsoft\Windows\Temporary Internet Files\Content.Outlook\G1AMJ3CY\Sample_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2928" y="753836"/>
            <a:ext cx="4448247" cy="32004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65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avoid …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0668" y="684024"/>
            <a:ext cx="5974538" cy="4276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170" y="2571750"/>
            <a:ext cx="1463038" cy="1828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19080" y="1919019"/>
            <a:ext cx="365756" cy="42189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How do we avoid …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28" y="560092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margaret\AppData\Local\Microsoft\Windows\Temporary Internet Files\Content.Outlook\G1AMJ3CY\20140827_115752 (2)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6753" y="701269"/>
            <a:ext cx="6030493" cy="4247942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margaret\AppData\Local\Microsoft\Windows\Temporary Internet Files\Content.Outlook\G1AMJ3CY\20140827_11575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15170" y="1474482"/>
            <a:ext cx="1456794" cy="1828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66678" y="2614860"/>
            <a:ext cx="640073" cy="84378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57361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Mike Hartman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Assistant Chief and Fire Marshal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Muscatine, Iowa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798"/>
            <a:ext cx="9144000" cy="33947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Takes picture in field</a:t>
            </a:r>
          </a:p>
          <a:p>
            <a:r>
              <a:rPr lang="en-US" dirty="0">
                <a:solidFill>
                  <a:srgbClr val="FFFFFF"/>
                </a:solidFill>
              </a:rPr>
              <a:t>Struggle with quality 75% of time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Low light &amp; bad weather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Reshoot</a:t>
            </a:r>
            <a:endParaRPr lang="en-US" dirty="0">
              <a:solidFill>
                <a:srgbClr val="FFFFFF"/>
              </a:solidFill>
            </a:endParaRP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Miss problems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Impact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Evidentiary needs not met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Must retain all images regardless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Time sink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26" name="Picture 2" descr="C:\Users\margaret\AppData\Local\Temp\20085329873_649969efbc_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707" y="2172728"/>
            <a:ext cx="3048000" cy="2286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82928" y="1748799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64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1657361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Michael </a:t>
            </a:r>
            <a:r>
              <a:rPr lang="en-US" dirty="0" smtClean="0">
                <a:solidFill>
                  <a:srgbClr val="FFFFFF"/>
                </a:solidFill>
              </a:rPr>
              <a:t>Bush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Denver Police  Crime </a:t>
            </a:r>
            <a:r>
              <a:rPr lang="en-US" dirty="0" smtClean="0">
                <a:solidFill>
                  <a:srgbClr val="FFFFFF"/>
                </a:solidFill>
              </a:rPr>
              <a:t>Lab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Forensic Imaging and Video </a:t>
            </a:r>
            <a:r>
              <a:rPr lang="en-US" dirty="0" smtClean="0">
                <a:solidFill>
                  <a:srgbClr val="FFFFFF"/>
                </a:solidFill>
              </a:rPr>
              <a:t>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8798"/>
            <a:ext cx="8870378" cy="339470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Photo from surveillance video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Monitor quality ≠ photo quality</a:t>
            </a:r>
            <a:endParaRPr lang="en-US" dirty="0" smtClean="0">
              <a:solidFill>
                <a:srgbClr val="FFFFFF"/>
              </a:solidFill>
              <a:sym typeface="Wingdings" panose="05000000000000000000" pitchFamily="2" charset="2"/>
            </a:endParaRPr>
          </a:p>
          <a:p>
            <a:pPr lvl="1"/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Export frame</a:t>
            </a:r>
          </a:p>
          <a:p>
            <a:pPr lvl="1"/>
            <a:r>
              <a:rPr lang="en-US" dirty="0">
                <a:solidFill>
                  <a:srgbClr val="FFFFFF"/>
                </a:solidFill>
                <a:sym typeface="Wingdings" panose="05000000000000000000" pitchFamily="2" charset="2"/>
              </a:rPr>
              <a:t>Face disappears</a:t>
            </a:r>
          </a:p>
          <a:p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Struggle with quality 60% of time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  <a:sym typeface="Wingdings" panose="05000000000000000000" pitchFamily="2" charset="2"/>
              </a:rPr>
              <a:t>Need identifying marks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928" y="1748799"/>
            <a:ext cx="873624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3" descr="C:\Users\margaret\AppData\Local\Microsoft\Windows\Temporary Internet Files\Content.Outlook\G1AMJ3CY\20140827_115752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35024" y="3120384"/>
            <a:ext cx="1456794" cy="18288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8825" y="2023116"/>
            <a:ext cx="1463038" cy="1828800"/>
          </a:xfrm>
          <a:prstGeom prst="rect">
            <a:avLst/>
          </a:prstGeom>
          <a:noFill/>
          <a:ln w="28575">
            <a:solidFill>
              <a:schemeClr val="tx1">
                <a:lumMod val="9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ergySavingTemplate">
  <a:themeElements>
    <a:clrScheme name="Energy-Saving">
      <a:dk1>
        <a:srgbClr val="000000"/>
      </a:dk1>
      <a:lt1>
        <a:srgbClr val="D7D7D7"/>
      </a:lt1>
      <a:dk2>
        <a:srgbClr val="000000"/>
      </a:dk2>
      <a:lt2>
        <a:srgbClr val="D7D7D7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78B1C33-1571-459A-95AD-9F0F452774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EnergySavingTemplate</Template>
  <TotalTime>15251</TotalTime>
  <Words>137</Words>
  <Application>Microsoft Office PowerPoint</Application>
  <PresentationFormat>On-screen Show (16:9)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EnergySavingTemplate</vt:lpstr>
      <vt:lpstr>Image Quality from surveillance footage</vt:lpstr>
      <vt:lpstr>Evidence</vt:lpstr>
      <vt:lpstr>How do we avoid …</vt:lpstr>
      <vt:lpstr>How do we avoid …</vt:lpstr>
      <vt:lpstr>Surveillance systems</vt:lpstr>
      <vt:lpstr>How do we avoid …</vt:lpstr>
      <vt:lpstr>How do we avoid …</vt:lpstr>
      <vt:lpstr>Mike Hartman Assistant Chief and Fire Marshal Muscatine, Iowa</vt:lpstr>
      <vt:lpstr>Michael Bush Denver Police  Crime Lab Forensic Imaging and Video Analysis</vt:lpstr>
      <vt:lpstr>Proposal to Extend VIME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Energy-Saving Template</dc:title>
  <dc:creator>Margaret Pinson</dc:creator>
  <cp:lastModifiedBy>Margaret Pinson</cp:lastModifiedBy>
  <cp:revision>709</cp:revision>
  <dcterms:created xsi:type="dcterms:W3CDTF">2013-06-19T22:31:03Z</dcterms:created>
  <dcterms:modified xsi:type="dcterms:W3CDTF">2015-09-09T22:53:09Z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TC102872799990</vt:lpwstr>
  </property>
</Properties>
</file>